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8" d="100"/>
          <a:sy n="78" d="100"/>
        </p:scale>
        <p:origin x="1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10/19/2023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10/19/2023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ee.org/articles/happy-216th-birthday-frederic-bastiat/"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openclipart.org/detail/218441/candle-burning"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13E1-2086-45C6-8C01-16DE5F4C2C1D}"/>
              </a:ext>
            </a:extLst>
          </p:cNvPr>
          <p:cNvSpPr>
            <a:spLocks noGrp="1"/>
          </p:cNvSpPr>
          <p:nvPr>
            <p:ph type="ctrTitle"/>
          </p:nvPr>
        </p:nvSpPr>
        <p:spPr/>
        <p:txBody>
          <a:bodyPr/>
          <a:lstStyle/>
          <a:p>
            <a:r>
              <a:rPr lang="en-US" dirty="0"/>
              <a:t>Unseen</a:t>
            </a:r>
            <a:br>
              <a:rPr lang="en-US" dirty="0"/>
            </a:br>
            <a:r>
              <a:rPr lang="en-US" dirty="0"/>
              <a:t>Consequences	</a:t>
            </a:r>
          </a:p>
        </p:txBody>
      </p:sp>
      <p:sp>
        <p:nvSpPr>
          <p:cNvPr id="3" name="Subtitle 2">
            <a:extLst>
              <a:ext uri="{FF2B5EF4-FFF2-40B4-BE49-F238E27FC236}">
                <a16:creationId xmlns:a16="http://schemas.microsoft.com/office/drawing/2014/main" id="{1A4D6C96-B3DC-47AD-B427-22F6A01DAC3A}"/>
              </a:ext>
            </a:extLst>
          </p:cNvPr>
          <p:cNvSpPr>
            <a:spLocks noGrp="1"/>
          </p:cNvSpPr>
          <p:nvPr>
            <p:ph type="subTitle" idx="1"/>
          </p:nvPr>
        </p:nvSpPr>
        <p:spPr/>
        <p:txBody>
          <a:bodyPr/>
          <a:lstStyle/>
          <a:p>
            <a:r>
              <a:rPr lang="en-US" dirty="0"/>
              <a:t>Frederic </a:t>
            </a:r>
            <a:r>
              <a:rPr lang="en-US" dirty="0" err="1"/>
              <a:t>Bastiat</a:t>
            </a:r>
            <a:r>
              <a:rPr lang="en-US" dirty="0"/>
              <a:t> and his Continuing Relevance to Public Policy Debates</a:t>
            </a:r>
          </a:p>
        </p:txBody>
      </p:sp>
    </p:spTree>
    <p:extLst>
      <p:ext uri="{BB962C8B-B14F-4D97-AF65-F5344CB8AC3E}">
        <p14:creationId xmlns:p14="http://schemas.microsoft.com/office/powerpoint/2010/main" val="382431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4669-7333-43BF-B8D9-C9E525C85275}"/>
              </a:ext>
            </a:extLst>
          </p:cNvPr>
          <p:cNvSpPr>
            <a:spLocks noGrp="1"/>
          </p:cNvSpPr>
          <p:nvPr>
            <p:ph type="title"/>
          </p:nvPr>
        </p:nvSpPr>
        <p:spPr/>
        <p:txBody>
          <a:bodyPr/>
          <a:lstStyle/>
          <a:p>
            <a:r>
              <a:rPr lang="en-US" dirty="0" err="1"/>
              <a:t>Bastiat</a:t>
            </a:r>
            <a:r>
              <a:rPr lang="en-US" dirty="0"/>
              <a:t> on Credit</a:t>
            </a:r>
          </a:p>
        </p:txBody>
      </p:sp>
      <p:sp>
        <p:nvSpPr>
          <p:cNvPr id="3" name="Content Placeholder 2">
            <a:extLst>
              <a:ext uri="{FF2B5EF4-FFF2-40B4-BE49-F238E27FC236}">
                <a16:creationId xmlns:a16="http://schemas.microsoft.com/office/drawing/2014/main" id="{2AA6BACB-D56F-46B1-8355-BC9396ABF437}"/>
              </a:ext>
            </a:extLst>
          </p:cNvPr>
          <p:cNvSpPr>
            <a:spLocks noGrp="1"/>
          </p:cNvSpPr>
          <p:nvPr>
            <p:ph idx="1"/>
          </p:nvPr>
        </p:nvSpPr>
        <p:spPr/>
        <p:txBody>
          <a:bodyPr/>
          <a:lstStyle/>
          <a:p>
            <a:r>
              <a:rPr lang="en-US" dirty="0"/>
              <a:t>France faced calls for government guarantees of all loans</a:t>
            </a:r>
          </a:p>
          <a:p>
            <a:r>
              <a:rPr lang="en-US" dirty="0"/>
              <a:t>“Pierre owns the only plough available in France. Jean and Jacques want to borrow it. Jean, through his probity, property and good reputation, offers guarantees for it. He is believed in; he has credit. Jacques does not inspire confidence, or inspires less confidence. Naturally, Pierre will lend his plough to Jean.”</a:t>
            </a:r>
          </a:p>
          <a:p>
            <a:r>
              <a:rPr lang="en-US" dirty="0"/>
              <a:t>Under social credit, Jacques gets the plough, and Jean does not.</a:t>
            </a:r>
          </a:p>
          <a:p>
            <a:r>
              <a:rPr lang="en-US" dirty="0"/>
              <a:t>“What is more, what is not seen is that this displacement implies two profound forms of injustice: an injustice to Jean who, after deserving and acquiring credit through his probity and activity, sees himself dispossessed; and an injustice to taxpayers who risk paying a debt that does not concern them.”</a:t>
            </a:r>
          </a:p>
        </p:txBody>
      </p:sp>
    </p:spTree>
    <p:extLst>
      <p:ext uri="{BB962C8B-B14F-4D97-AF65-F5344CB8AC3E}">
        <p14:creationId xmlns:p14="http://schemas.microsoft.com/office/powerpoint/2010/main" val="328852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1F75-0714-43FA-9251-BAF321E79937}"/>
              </a:ext>
            </a:extLst>
          </p:cNvPr>
          <p:cNvSpPr>
            <a:spLocks noGrp="1"/>
          </p:cNvSpPr>
          <p:nvPr>
            <p:ph type="title"/>
          </p:nvPr>
        </p:nvSpPr>
        <p:spPr/>
        <p:txBody>
          <a:bodyPr/>
          <a:lstStyle/>
          <a:p>
            <a:r>
              <a:rPr lang="en-US" dirty="0"/>
              <a:t>Today’s Disputes: Credit and Credit Cards</a:t>
            </a:r>
          </a:p>
        </p:txBody>
      </p:sp>
      <p:sp>
        <p:nvSpPr>
          <p:cNvPr id="3" name="Content Placeholder 2">
            <a:extLst>
              <a:ext uri="{FF2B5EF4-FFF2-40B4-BE49-F238E27FC236}">
                <a16:creationId xmlns:a16="http://schemas.microsoft.com/office/drawing/2014/main" id="{4FD2C63D-55B4-40AB-BB47-1A6CBEF7CAFA}"/>
              </a:ext>
            </a:extLst>
          </p:cNvPr>
          <p:cNvSpPr>
            <a:spLocks noGrp="1"/>
          </p:cNvSpPr>
          <p:nvPr>
            <p:ph idx="1"/>
          </p:nvPr>
        </p:nvSpPr>
        <p:spPr/>
        <p:txBody>
          <a:bodyPr/>
          <a:lstStyle/>
          <a:p>
            <a:r>
              <a:rPr lang="en-US" dirty="0"/>
              <a:t>Payday Loans are seen as harmful; Obama administration moved to cut off payday loans and replace them with community organization based credit, baked by government.</a:t>
            </a:r>
          </a:p>
          <a:p>
            <a:r>
              <a:rPr lang="en-US" dirty="0"/>
              <a:t>Where there have been restrictions on payday loans, it’s the poorest who could nevertheless repay them who have been cut off from credit</a:t>
            </a:r>
          </a:p>
          <a:p>
            <a:r>
              <a:rPr lang="en-US" dirty="0"/>
              <a:t>Also – credit cards. Bipartisan moves to restrict them.</a:t>
            </a:r>
          </a:p>
          <a:p>
            <a:r>
              <a:rPr lang="en-US" dirty="0"/>
              <a:t>Durbin amendment unseen costs – end to debit card rewards, reduction in free checking, one million people forced out of banking system by higher fees</a:t>
            </a:r>
          </a:p>
          <a:p>
            <a:r>
              <a:rPr lang="en-US" dirty="0"/>
              <a:t>Durbin II/Hawley – unseen cost: reduction in rewards, higher airline prices, fewer flights</a:t>
            </a:r>
          </a:p>
        </p:txBody>
      </p:sp>
    </p:spTree>
    <p:extLst>
      <p:ext uri="{BB962C8B-B14F-4D97-AF65-F5344CB8AC3E}">
        <p14:creationId xmlns:p14="http://schemas.microsoft.com/office/powerpoint/2010/main" val="3277798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5BE2-712A-43C5-8955-B77D1B9D6DF6}"/>
              </a:ext>
            </a:extLst>
          </p:cNvPr>
          <p:cNvSpPr>
            <a:spLocks noGrp="1"/>
          </p:cNvSpPr>
          <p:nvPr>
            <p:ph type="title"/>
          </p:nvPr>
        </p:nvSpPr>
        <p:spPr/>
        <p:txBody>
          <a:bodyPr/>
          <a:lstStyle/>
          <a:p>
            <a:r>
              <a:rPr lang="en-US" dirty="0"/>
              <a:t>Lessons</a:t>
            </a:r>
          </a:p>
        </p:txBody>
      </p:sp>
      <p:sp>
        <p:nvSpPr>
          <p:cNvPr id="3" name="Content Placeholder 2">
            <a:extLst>
              <a:ext uri="{FF2B5EF4-FFF2-40B4-BE49-F238E27FC236}">
                <a16:creationId xmlns:a16="http://schemas.microsoft.com/office/drawing/2014/main" id="{F2BA9E4B-0BFC-40E2-BFC6-3DA9E95D16DF}"/>
              </a:ext>
            </a:extLst>
          </p:cNvPr>
          <p:cNvSpPr>
            <a:spLocks noGrp="1"/>
          </p:cNvSpPr>
          <p:nvPr>
            <p:ph idx="1"/>
          </p:nvPr>
        </p:nvSpPr>
        <p:spPr/>
        <p:txBody>
          <a:bodyPr/>
          <a:lstStyle/>
          <a:p>
            <a:pPr marL="0" indent="0">
              <a:buNone/>
            </a:pPr>
            <a:endParaRPr lang="en-US" dirty="0"/>
          </a:p>
          <a:p>
            <a:r>
              <a:rPr lang="en-US" dirty="0"/>
              <a:t>Legislators want something they can trumpet</a:t>
            </a:r>
          </a:p>
          <a:p>
            <a:r>
              <a:rPr lang="en-US" dirty="0"/>
              <a:t>So they generally only see the seen – it takes specialized knowledge to predict the unseen</a:t>
            </a:r>
          </a:p>
          <a:p>
            <a:r>
              <a:rPr lang="en-US" dirty="0"/>
              <a:t>Any economic proposal that does not consider unseen costs/benefits is suspect</a:t>
            </a:r>
          </a:p>
          <a:p>
            <a:r>
              <a:rPr lang="en-US" dirty="0"/>
              <a:t>Even seemingly rigorous COBA faces the knowledge problem</a:t>
            </a:r>
          </a:p>
          <a:p>
            <a:r>
              <a:rPr lang="en-US" dirty="0"/>
              <a:t>Most new laws or regulations will come with unseen costs</a:t>
            </a:r>
          </a:p>
          <a:p>
            <a:r>
              <a:rPr lang="en-US" dirty="0"/>
              <a:t>Retrospective review is uncommon; repeal is even harder</a:t>
            </a:r>
          </a:p>
          <a:p>
            <a:r>
              <a:rPr lang="en-US" dirty="0"/>
              <a:t>“There is a great deal of ruin in a nation”</a:t>
            </a:r>
          </a:p>
          <a:p>
            <a:r>
              <a:rPr lang="en-US" dirty="0"/>
              <a:t>But is was Jimmy Carter and Ted Kennedy who deregulated rail and air</a:t>
            </a:r>
          </a:p>
        </p:txBody>
      </p:sp>
    </p:spTree>
    <p:extLst>
      <p:ext uri="{BB962C8B-B14F-4D97-AF65-F5344CB8AC3E}">
        <p14:creationId xmlns:p14="http://schemas.microsoft.com/office/powerpoint/2010/main" val="318807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29F7-29E5-41B0-8403-2AE4BFC757C5}"/>
              </a:ext>
            </a:extLst>
          </p:cNvPr>
          <p:cNvSpPr>
            <a:spLocks noGrp="1"/>
          </p:cNvSpPr>
          <p:nvPr>
            <p:ph type="title"/>
          </p:nvPr>
        </p:nvSpPr>
        <p:spPr/>
        <p:txBody>
          <a:bodyPr/>
          <a:lstStyle/>
          <a:p>
            <a:r>
              <a:rPr lang="en-US" dirty="0"/>
              <a:t>Economic Policy Debates and </a:t>
            </a:r>
            <a:br>
              <a:rPr lang="en-US" dirty="0"/>
            </a:br>
            <a:r>
              <a:rPr lang="en-US" dirty="0"/>
              <a:t>the Role of Think Tanks</a:t>
            </a:r>
          </a:p>
        </p:txBody>
      </p:sp>
      <p:sp>
        <p:nvSpPr>
          <p:cNvPr id="3" name="Content Placeholder 2">
            <a:extLst>
              <a:ext uri="{FF2B5EF4-FFF2-40B4-BE49-F238E27FC236}">
                <a16:creationId xmlns:a16="http://schemas.microsoft.com/office/drawing/2014/main" id="{72EA295C-FEA5-41A0-8653-22EA401469A2}"/>
              </a:ext>
            </a:extLst>
          </p:cNvPr>
          <p:cNvSpPr>
            <a:spLocks noGrp="1"/>
          </p:cNvSpPr>
          <p:nvPr>
            <p:ph idx="1"/>
          </p:nvPr>
        </p:nvSpPr>
        <p:spPr/>
        <p:txBody>
          <a:bodyPr/>
          <a:lstStyle/>
          <a:p>
            <a:r>
              <a:rPr lang="en-US" dirty="0"/>
              <a:t>Many policy debates in DC center on economics</a:t>
            </a:r>
          </a:p>
          <a:p>
            <a:r>
              <a:rPr lang="en-US" dirty="0"/>
              <a:t>Legislators and their staffs only have limited expertise</a:t>
            </a:r>
          </a:p>
          <a:p>
            <a:r>
              <a:rPr lang="en-US" dirty="0"/>
              <a:t>Think tanks advance arguments with more specialized knowledge</a:t>
            </a:r>
          </a:p>
          <a:p>
            <a:r>
              <a:rPr lang="en-US" dirty="0"/>
              <a:t>But often these arguments are based on economic principles</a:t>
            </a:r>
          </a:p>
          <a:p>
            <a:r>
              <a:rPr lang="en-US" dirty="0"/>
              <a:t>Concepts like transaction costs need to be explained again and again…</a:t>
            </a:r>
          </a:p>
          <a:p>
            <a:r>
              <a:rPr lang="en-US" dirty="0"/>
              <a:t>Which is why we should study Frederic </a:t>
            </a:r>
            <a:r>
              <a:rPr lang="en-US" dirty="0" err="1"/>
              <a:t>Bastiat</a:t>
            </a:r>
            <a:endParaRPr lang="en-US" dirty="0"/>
          </a:p>
        </p:txBody>
      </p:sp>
    </p:spTree>
    <p:extLst>
      <p:ext uri="{BB962C8B-B14F-4D97-AF65-F5344CB8AC3E}">
        <p14:creationId xmlns:p14="http://schemas.microsoft.com/office/powerpoint/2010/main" val="204408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421F-CD4F-4FB8-ACB4-F096B92B5708}"/>
              </a:ext>
            </a:extLst>
          </p:cNvPr>
          <p:cNvSpPr>
            <a:spLocks noGrp="1"/>
          </p:cNvSpPr>
          <p:nvPr>
            <p:ph type="title"/>
          </p:nvPr>
        </p:nvSpPr>
        <p:spPr/>
        <p:txBody>
          <a:bodyPr/>
          <a:lstStyle/>
          <a:p>
            <a:r>
              <a:rPr lang="en-US" dirty="0"/>
              <a:t>Frederic </a:t>
            </a:r>
            <a:r>
              <a:rPr lang="en-US" dirty="0" err="1"/>
              <a:t>Bastiat</a:t>
            </a:r>
            <a:r>
              <a:rPr lang="en-US" dirty="0"/>
              <a:t> (1801-1850)</a:t>
            </a:r>
          </a:p>
        </p:txBody>
      </p:sp>
      <p:pic>
        <p:nvPicPr>
          <p:cNvPr id="5" name="Content Placeholder 4">
            <a:extLst>
              <a:ext uri="{FF2B5EF4-FFF2-40B4-BE49-F238E27FC236}">
                <a16:creationId xmlns:a16="http://schemas.microsoft.com/office/drawing/2014/main" id="{0BEBE473-BDCF-463F-8DEA-7BA8B1C2F7A7}"/>
              </a:ext>
            </a:extLst>
          </p:cNvPr>
          <p:cNvPicPr>
            <a:picLocks noGrp="1" noChangeAspect="1"/>
          </p:cNvPicPr>
          <p:nvPr>
            <p:ph sz="half" idx="1"/>
          </p:nvPr>
        </p:nvPicPr>
        <p:blipFill>
          <a:blip r:embed="rId2">
            <a:extLst>
              <a:ext uri="{837473B0-CC2E-450A-ABE3-18F120FF3D39}">
                <a1611:picAttrSrcUrl xmlns:a1611="http://schemas.microsoft.com/office/drawing/2016/11/main" r:id="rId3"/>
              </a:ext>
            </a:extLst>
          </a:blip>
          <a:stretch>
            <a:fillRect/>
          </a:stretch>
        </p:blipFill>
        <p:spPr>
          <a:xfrm>
            <a:off x="819150" y="2584907"/>
            <a:ext cx="5184775" cy="2913735"/>
          </a:xfrm>
        </p:spPr>
      </p:pic>
      <p:sp>
        <p:nvSpPr>
          <p:cNvPr id="6" name="Content Placeholder 5">
            <a:extLst>
              <a:ext uri="{FF2B5EF4-FFF2-40B4-BE49-F238E27FC236}">
                <a16:creationId xmlns:a16="http://schemas.microsoft.com/office/drawing/2014/main" id="{E02CC072-C532-4AFD-B1D8-389ED0A87F55}"/>
              </a:ext>
            </a:extLst>
          </p:cNvPr>
          <p:cNvSpPr>
            <a:spLocks noGrp="1"/>
          </p:cNvSpPr>
          <p:nvPr>
            <p:ph sz="half" idx="2"/>
          </p:nvPr>
        </p:nvSpPr>
        <p:spPr/>
        <p:txBody>
          <a:bodyPr/>
          <a:lstStyle/>
          <a:p>
            <a:r>
              <a:rPr lang="en-US" dirty="0"/>
              <a:t>An economic journalist, not an economist</a:t>
            </a:r>
          </a:p>
          <a:p>
            <a:r>
              <a:rPr lang="en-US" dirty="0"/>
              <a:t>Issued pamphlets rather than books</a:t>
            </a:r>
          </a:p>
          <a:p>
            <a:r>
              <a:rPr lang="en-US" dirty="0"/>
              <a:t>Challenged “economic sophisms”</a:t>
            </a:r>
          </a:p>
          <a:p>
            <a:r>
              <a:rPr lang="en-US" dirty="0"/>
              <a:t>An early opponent of socialism</a:t>
            </a:r>
          </a:p>
          <a:p>
            <a:r>
              <a:rPr lang="en-US" dirty="0"/>
              <a:t>Petition of the Candlemakers</a:t>
            </a:r>
          </a:p>
          <a:p>
            <a:r>
              <a:rPr lang="en-US" dirty="0"/>
              <a:t>That Which is Seen and that Which is Not</a:t>
            </a:r>
          </a:p>
          <a:p>
            <a:r>
              <a:rPr lang="en-US" dirty="0"/>
              <a:t>La </a:t>
            </a:r>
            <a:r>
              <a:rPr lang="en-US" dirty="0" err="1"/>
              <a:t>Loi</a:t>
            </a:r>
            <a:endParaRPr lang="en-US" dirty="0"/>
          </a:p>
          <a:p>
            <a:endParaRPr lang="en-US" dirty="0"/>
          </a:p>
        </p:txBody>
      </p:sp>
    </p:spTree>
    <p:extLst>
      <p:ext uri="{BB962C8B-B14F-4D97-AF65-F5344CB8AC3E}">
        <p14:creationId xmlns:p14="http://schemas.microsoft.com/office/powerpoint/2010/main" val="145767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6640-1A6C-4521-8465-8675B6F1AE28}"/>
              </a:ext>
            </a:extLst>
          </p:cNvPr>
          <p:cNvSpPr>
            <a:spLocks noGrp="1"/>
          </p:cNvSpPr>
          <p:nvPr>
            <p:ph type="title"/>
          </p:nvPr>
        </p:nvSpPr>
        <p:spPr/>
        <p:txBody>
          <a:bodyPr/>
          <a:lstStyle/>
          <a:p>
            <a:r>
              <a:rPr lang="en-US" dirty="0"/>
              <a:t>Petition of the Candlemakers</a:t>
            </a:r>
          </a:p>
        </p:txBody>
      </p:sp>
      <p:sp>
        <p:nvSpPr>
          <p:cNvPr id="3" name="Content Placeholder 2">
            <a:extLst>
              <a:ext uri="{FF2B5EF4-FFF2-40B4-BE49-F238E27FC236}">
                <a16:creationId xmlns:a16="http://schemas.microsoft.com/office/drawing/2014/main" id="{D1B5BDB4-21DD-4F26-A1A5-20C61A12282F}"/>
              </a:ext>
            </a:extLst>
          </p:cNvPr>
          <p:cNvSpPr>
            <a:spLocks noGrp="1"/>
          </p:cNvSpPr>
          <p:nvPr>
            <p:ph sz="half" idx="1"/>
          </p:nvPr>
        </p:nvSpPr>
        <p:spPr>
          <a:xfrm>
            <a:off x="818712" y="2222287"/>
            <a:ext cx="5185873" cy="3638763"/>
          </a:xfrm>
        </p:spPr>
        <p:txBody>
          <a:bodyPr/>
          <a:lstStyle/>
          <a:p>
            <a:pPr marL="0" indent="0">
              <a:buNone/>
            </a:pPr>
            <a:r>
              <a:rPr lang="en-US" dirty="0"/>
              <a:t>“We candlemakers are suffering from the unfair competition of a foreign rival. This for­eign manufacturer of light has such an advantage over us that he floods our domestic markets with his product. And he offers it at a fantastically low price…This foreign manufacturer who competes against us without mercy is none other than the sun itself!”</a:t>
            </a:r>
          </a:p>
        </p:txBody>
      </p:sp>
      <p:pic>
        <p:nvPicPr>
          <p:cNvPr id="6" name="Content Placeholder 5">
            <a:extLst>
              <a:ext uri="{FF2B5EF4-FFF2-40B4-BE49-F238E27FC236}">
                <a16:creationId xmlns:a16="http://schemas.microsoft.com/office/drawing/2014/main" id="{D355C4F3-9A06-4311-8333-CCA11B28D10A}"/>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335774" y="2222500"/>
            <a:ext cx="4851400" cy="3638550"/>
          </a:xfrm>
        </p:spPr>
      </p:pic>
    </p:spTree>
    <p:extLst>
      <p:ext uri="{BB962C8B-B14F-4D97-AF65-F5344CB8AC3E}">
        <p14:creationId xmlns:p14="http://schemas.microsoft.com/office/powerpoint/2010/main" val="4139646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0DE84-ACAA-44D1-91B4-05763918A9B3}"/>
              </a:ext>
            </a:extLst>
          </p:cNvPr>
          <p:cNvSpPr>
            <a:spLocks noGrp="1"/>
          </p:cNvSpPr>
          <p:nvPr>
            <p:ph type="title"/>
          </p:nvPr>
        </p:nvSpPr>
        <p:spPr/>
        <p:txBody>
          <a:bodyPr/>
          <a:lstStyle/>
          <a:p>
            <a:r>
              <a:rPr lang="en-US" dirty="0"/>
              <a:t>That Which is Seen and </a:t>
            </a:r>
            <a:br>
              <a:rPr lang="en-US" dirty="0"/>
            </a:br>
            <a:r>
              <a:rPr lang="en-US" dirty="0"/>
              <a:t>That Which is Unseen</a:t>
            </a:r>
          </a:p>
        </p:txBody>
      </p:sp>
      <p:sp>
        <p:nvSpPr>
          <p:cNvPr id="3" name="Content Placeholder 2">
            <a:extLst>
              <a:ext uri="{FF2B5EF4-FFF2-40B4-BE49-F238E27FC236}">
                <a16:creationId xmlns:a16="http://schemas.microsoft.com/office/drawing/2014/main" id="{E317B31C-A314-4B93-8AA4-FA71C97D2BBD}"/>
              </a:ext>
            </a:extLst>
          </p:cNvPr>
          <p:cNvSpPr>
            <a:spLocks noGrp="1"/>
          </p:cNvSpPr>
          <p:nvPr>
            <p:ph idx="1"/>
          </p:nvPr>
        </p:nvSpPr>
        <p:spPr/>
        <p:txBody>
          <a:bodyPr/>
          <a:lstStyle/>
          <a:p>
            <a:r>
              <a:rPr lang="en-US" dirty="0"/>
              <a:t>The parable of the Broken Window</a:t>
            </a:r>
          </a:p>
          <a:p>
            <a:r>
              <a:rPr lang="en-US" dirty="0"/>
              <a:t>There are obvious – seen – benefits but also unobvious – unseen – costs</a:t>
            </a:r>
          </a:p>
          <a:p>
            <a:r>
              <a:rPr lang="en-US" dirty="0"/>
              <a:t>Hazlitt – “The art of economics consists in looking not merely at the immediate but at the longer effects of any act or policy; it consists in tracing the consequences of that policy not merely for one group but for all groups.”</a:t>
            </a:r>
          </a:p>
          <a:p>
            <a:r>
              <a:rPr lang="en-US" dirty="0" err="1"/>
              <a:t>Bastiat</a:t>
            </a:r>
            <a:r>
              <a:rPr lang="en-US" dirty="0"/>
              <a:t> introduced the concept of </a:t>
            </a:r>
            <a:r>
              <a:rPr lang="en-US" i="1" dirty="0"/>
              <a:t>opportunity cost </a:t>
            </a:r>
            <a:r>
              <a:rPr lang="en-US" dirty="0"/>
              <a:t>60 years before the term was coined</a:t>
            </a:r>
          </a:p>
        </p:txBody>
      </p:sp>
    </p:spTree>
    <p:extLst>
      <p:ext uri="{BB962C8B-B14F-4D97-AF65-F5344CB8AC3E}">
        <p14:creationId xmlns:p14="http://schemas.microsoft.com/office/powerpoint/2010/main" val="81442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B260-FCDE-46AA-9729-FE8E4F6AF4EF}"/>
              </a:ext>
            </a:extLst>
          </p:cNvPr>
          <p:cNvSpPr>
            <a:spLocks noGrp="1"/>
          </p:cNvSpPr>
          <p:nvPr>
            <p:ph type="title"/>
          </p:nvPr>
        </p:nvSpPr>
        <p:spPr/>
        <p:txBody>
          <a:bodyPr/>
          <a:lstStyle/>
          <a:p>
            <a:r>
              <a:rPr lang="en-US" dirty="0" err="1"/>
              <a:t>Bastiat</a:t>
            </a:r>
            <a:r>
              <a:rPr lang="en-US" dirty="0"/>
              <a:t> on Trade</a:t>
            </a:r>
          </a:p>
        </p:txBody>
      </p:sp>
      <p:sp>
        <p:nvSpPr>
          <p:cNvPr id="3" name="Content Placeholder 2">
            <a:extLst>
              <a:ext uri="{FF2B5EF4-FFF2-40B4-BE49-F238E27FC236}">
                <a16:creationId xmlns:a16="http://schemas.microsoft.com/office/drawing/2014/main" id="{07593AFC-88AB-4960-87F1-33F51CFC9319}"/>
              </a:ext>
            </a:extLst>
          </p:cNvPr>
          <p:cNvSpPr>
            <a:spLocks noGrp="1"/>
          </p:cNvSpPr>
          <p:nvPr>
            <p:ph idx="1"/>
          </p:nvPr>
        </p:nvSpPr>
        <p:spPr/>
        <p:txBody>
          <a:bodyPr>
            <a:normAutofit fontScale="92500" lnSpcReduction="10000"/>
          </a:bodyPr>
          <a:lstStyle/>
          <a:p>
            <a:r>
              <a:rPr lang="en-US" dirty="0"/>
              <a:t>M. </a:t>
            </a:r>
            <a:r>
              <a:rPr lang="en-US" dirty="0" err="1"/>
              <a:t>Prohibant</a:t>
            </a:r>
            <a:r>
              <a:rPr lang="en-US" dirty="0"/>
              <a:t>: “For each quintal of iron I deliver to the public, instead of receiving ten francs, I will receive fifteen. I will become richer faster and will expand my operation, giving work to more workmen. My workers and I will spend more money to the great benefit of our suppliers for several leagues around. As these suppliers will have more markets, they will give more orders to various other producers, and from one sector to another the entire country will increase its activity. This fortunate hundred </a:t>
            </a:r>
            <a:r>
              <a:rPr lang="en-US" dirty="0" err="1"/>
              <a:t>sou</a:t>
            </a:r>
            <a:r>
              <a:rPr lang="en-US" dirty="0"/>
              <a:t> coin that you drop into my coffer will radiate outwards to the far corners of the country an infinite number of concentric circles, just like a stone thrown into a lake.”</a:t>
            </a:r>
          </a:p>
          <a:p>
            <a:r>
              <a:rPr lang="en-US" dirty="0" err="1"/>
              <a:t>Bastiat</a:t>
            </a:r>
            <a:r>
              <a:rPr lang="en-US" dirty="0"/>
              <a:t>: “In fact, the law produced all the consequences forecast by Mr. </a:t>
            </a:r>
            <a:r>
              <a:rPr lang="en-US" dirty="0" err="1"/>
              <a:t>Prohibant</a:t>
            </a:r>
            <a:r>
              <a:rPr lang="en-US" dirty="0"/>
              <a:t>. The trouble was that it also produced others for, to do him justice, he had not reasoned falsely but incompletely. Petitioning for a privilege, he had pointed out those of its effects that are </a:t>
            </a:r>
            <a:r>
              <a:rPr lang="en-US" i="1" dirty="0"/>
              <a:t>seen</a:t>
            </a:r>
            <a:r>
              <a:rPr lang="en-US" dirty="0"/>
              <a:t>, leaving those that are </a:t>
            </a:r>
            <a:r>
              <a:rPr lang="en-US" i="1" dirty="0"/>
              <a:t>not seen</a:t>
            </a:r>
            <a:r>
              <a:rPr lang="en-US" dirty="0"/>
              <a:t> in the shadows. He presented two people only, when there are three in the cast.”</a:t>
            </a:r>
          </a:p>
          <a:p>
            <a:r>
              <a:rPr lang="en-US" dirty="0"/>
              <a:t>The forgotten man is the consumer – Jacques Bonhomme – who is now bookless.</a:t>
            </a:r>
          </a:p>
        </p:txBody>
      </p:sp>
    </p:spTree>
    <p:extLst>
      <p:ext uri="{BB962C8B-B14F-4D97-AF65-F5344CB8AC3E}">
        <p14:creationId xmlns:p14="http://schemas.microsoft.com/office/powerpoint/2010/main" val="369407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FABA-8FB9-4B22-9004-10332C7BDA28}"/>
              </a:ext>
            </a:extLst>
          </p:cNvPr>
          <p:cNvSpPr>
            <a:spLocks noGrp="1"/>
          </p:cNvSpPr>
          <p:nvPr>
            <p:ph type="title"/>
          </p:nvPr>
        </p:nvSpPr>
        <p:spPr/>
        <p:txBody>
          <a:bodyPr/>
          <a:lstStyle/>
          <a:p>
            <a:r>
              <a:rPr lang="en-US" dirty="0"/>
              <a:t>Today’s Disputes: Trade</a:t>
            </a:r>
          </a:p>
        </p:txBody>
      </p:sp>
      <p:sp>
        <p:nvSpPr>
          <p:cNvPr id="3" name="Content Placeholder 2">
            <a:extLst>
              <a:ext uri="{FF2B5EF4-FFF2-40B4-BE49-F238E27FC236}">
                <a16:creationId xmlns:a16="http://schemas.microsoft.com/office/drawing/2014/main" id="{16C14F96-E4C3-4512-A43A-17C2B1115669}"/>
              </a:ext>
            </a:extLst>
          </p:cNvPr>
          <p:cNvSpPr>
            <a:spLocks noGrp="1"/>
          </p:cNvSpPr>
          <p:nvPr>
            <p:ph idx="1"/>
          </p:nvPr>
        </p:nvSpPr>
        <p:spPr/>
        <p:txBody>
          <a:bodyPr/>
          <a:lstStyle/>
          <a:p>
            <a:r>
              <a:rPr lang="en-US" dirty="0"/>
              <a:t>Both Presidents Trump and Biden have played the role of M. </a:t>
            </a:r>
            <a:r>
              <a:rPr lang="en-US" dirty="0" err="1"/>
              <a:t>Prohibant</a:t>
            </a:r>
            <a:endParaRPr lang="en-US" dirty="0"/>
          </a:p>
          <a:p>
            <a:r>
              <a:rPr lang="en-US" dirty="0"/>
              <a:t>Washing Machines – ITC  found that while domestic capacity and employment increased, actual production declined, “resulting in declining capacity utilization, lower productivity levels, and higher unit labor costs.”</a:t>
            </a:r>
          </a:p>
          <a:p>
            <a:r>
              <a:rPr lang="en-US" dirty="0"/>
              <a:t>Part of this was unseen costs of other tariffs on steel and aluminum</a:t>
            </a:r>
          </a:p>
          <a:p>
            <a:r>
              <a:rPr lang="en-US" dirty="0"/>
              <a:t>Main unseen cost – costs of washing machines to consumers rose by $1.5 </a:t>
            </a:r>
            <a:r>
              <a:rPr lang="en-US" i="1" dirty="0"/>
              <a:t>billion</a:t>
            </a:r>
          </a:p>
          <a:p>
            <a:r>
              <a:rPr lang="en-US" i="1" dirty="0"/>
              <a:t>Also raised costs of clothes dryers, not subject to the tariffs</a:t>
            </a:r>
          </a:p>
          <a:p>
            <a:r>
              <a:rPr lang="en-US" dirty="0"/>
              <a:t>Another unseen cost – the jobs created aren’t the right jobs</a:t>
            </a:r>
          </a:p>
          <a:p>
            <a:r>
              <a:rPr lang="en-US" dirty="0"/>
              <a:t>Our job is to highlight the unseen costs</a:t>
            </a:r>
          </a:p>
        </p:txBody>
      </p:sp>
    </p:spTree>
    <p:extLst>
      <p:ext uri="{BB962C8B-B14F-4D97-AF65-F5344CB8AC3E}">
        <p14:creationId xmlns:p14="http://schemas.microsoft.com/office/powerpoint/2010/main" val="304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33E04-54D8-4057-8075-A200896B4BBA}"/>
              </a:ext>
            </a:extLst>
          </p:cNvPr>
          <p:cNvSpPr>
            <a:spLocks noGrp="1"/>
          </p:cNvSpPr>
          <p:nvPr>
            <p:ph type="title"/>
          </p:nvPr>
        </p:nvSpPr>
        <p:spPr/>
        <p:txBody>
          <a:bodyPr/>
          <a:lstStyle/>
          <a:p>
            <a:r>
              <a:rPr lang="en-US" dirty="0" err="1"/>
              <a:t>Bastiat</a:t>
            </a:r>
            <a:r>
              <a:rPr lang="en-US" dirty="0"/>
              <a:t> on “Machines”</a:t>
            </a:r>
          </a:p>
        </p:txBody>
      </p:sp>
      <p:sp>
        <p:nvSpPr>
          <p:cNvPr id="3" name="Content Placeholder 2">
            <a:extLst>
              <a:ext uri="{FF2B5EF4-FFF2-40B4-BE49-F238E27FC236}">
                <a16:creationId xmlns:a16="http://schemas.microsoft.com/office/drawing/2014/main" id="{CCB06786-61F0-4E31-AB37-B255AA554EA9}"/>
              </a:ext>
            </a:extLst>
          </p:cNvPr>
          <p:cNvSpPr>
            <a:spLocks noGrp="1"/>
          </p:cNvSpPr>
          <p:nvPr>
            <p:ph idx="1"/>
          </p:nvPr>
        </p:nvSpPr>
        <p:spPr/>
        <p:txBody>
          <a:bodyPr>
            <a:normAutofit/>
          </a:bodyPr>
          <a:lstStyle/>
          <a:p>
            <a:endParaRPr lang="en-US" dirty="0"/>
          </a:p>
          <a:p>
            <a:r>
              <a:rPr lang="en-US" dirty="0"/>
              <a:t>“Jacques Bonhomme had two francs, which he paid two workers he had hired. What does he do, however, but devise a system of ropes and weights that reduces the work by half. He therefore obtains the same satisfaction, saves one franc and dismisses one worker. He dismisses one worker; that is what is seen.”</a:t>
            </a:r>
          </a:p>
          <a:p>
            <a:r>
              <a:rPr lang="en-US" dirty="0"/>
              <a:t>If therefore there is a worker anywhere in the world who offers his idle hands, there is also somewhere in the world a capitalist who offers his unused franc. These two elements come together and join forces.</a:t>
            </a:r>
          </a:p>
          <a:p>
            <a:r>
              <a:rPr lang="en-US" dirty="0" err="1"/>
              <a:t>Bastiat</a:t>
            </a:r>
            <a:r>
              <a:rPr lang="en-US" dirty="0"/>
              <a:t> sums up how innovation creates wealth and refutes </a:t>
            </a:r>
            <a:r>
              <a:rPr lang="en-US" dirty="0" err="1"/>
              <a:t>Luddism</a:t>
            </a:r>
            <a:endParaRPr lang="en-US" dirty="0"/>
          </a:p>
        </p:txBody>
      </p:sp>
    </p:spTree>
    <p:extLst>
      <p:ext uri="{BB962C8B-B14F-4D97-AF65-F5344CB8AC3E}">
        <p14:creationId xmlns:p14="http://schemas.microsoft.com/office/powerpoint/2010/main" val="82179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D468-54C4-4C88-9884-200B177B91C3}"/>
              </a:ext>
            </a:extLst>
          </p:cNvPr>
          <p:cNvSpPr>
            <a:spLocks noGrp="1"/>
          </p:cNvSpPr>
          <p:nvPr>
            <p:ph type="title"/>
          </p:nvPr>
        </p:nvSpPr>
        <p:spPr/>
        <p:txBody>
          <a:bodyPr/>
          <a:lstStyle/>
          <a:p>
            <a:r>
              <a:rPr lang="en-US" dirty="0"/>
              <a:t>Today’s Disputes: Automation</a:t>
            </a:r>
          </a:p>
        </p:txBody>
      </p:sp>
      <p:sp>
        <p:nvSpPr>
          <p:cNvPr id="3" name="Content Placeholder 2">
            <a:extLst>
              <a:ext uri="{FF2B5EF4-FFF2-40B4-BE49-F238E27FC236}">
                <a16:creationId xmlns:a16="http://schemas.microsoft.com/office/drawing/2014/main" id="{7F96041A-103A-48D1-B558-90974756B1D8}"/>
              </a:ext>
            </a:extLst>
          </p:cNvPr>
          <p:cNvSpPr>
            <a:spLocks noGrp="1"/>
          </p:cNvSpPr>
          <p:nvPr>
            <p:ph idx="1"/>
          </p:nvPr>
        </p:nvSpPr>
        <p:spPr/>
        <p:txBody>
          <a:bodyPr/>
          <a:lstStyle/>
          <a:p>
            <a:r>
              <a:rPr lang="en-US" dirty="0"/>
              <a:t>Constant worry that automation destroys jobs</a:t>
            </a:r>
          </a:p>
          <a:p>
            <a:r>
              <a:rPr lang="en-US" dirty="0"/>
              <a:t>Where are the unemployed typists, telephone operators, and elevator attendants?</a:t>
            </a:r>
          </a:p>
          <a:p>
            <a:r>
              <a:rPr lang="en-US" dirty="0"/>
              <a:t>Seen cost is job losses, unseen benefit is the jobs created</a:t>
            </a:r>
          </a:p>
          <a:p>
            <a:r>
              <a:rPr lang="en-US" dirty="0"/>
              <a:t>Office jobs today pay better than the manual labor jobs they replaced</a:t>
            </a:r>
          </a:p>
          <a:p>
            <a:r>
              <a:rPr lang="en-US" dirty="0" err="1"/>
              <a:t>Bastiat</a:t>
            </a:r>
            <a:r>
              <a:rPr lang="en-US" dirty="0"/>
              <a:t> foreshadowed Schumpeter – “Creative destruction”</a:t>
            </a:r>
          </a:p>
          <a:p>
            <a:r>
              <a:rPr lang="en-US" dirty="0"/>
              <a:t>“The capitalist achievement does not typically consist in providing more silk stockings for queens but in bringing them within the reach of factory girls in return for steadily decreasing amounts of effort.”</a:t>
            </a:r>
          </a:p>
        </p:txBody>
      </p:sp>
    </p:spTree>
    <p:extLst>
      <p:ext uri="{BB962C8B-B14F-4D97-AF65-F5344CB8AC3E}">
        <p14:creationId xmlns:p14="http://schemas.microsoft.com/office/powerpoint/2010/main" val="569332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8786</TotalTime>
  <Words>1177</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Quotable</vt:lpstr>
      <vt:lpstr>Unseen Consequences </vt:lpstr>
      <vt:lpstr>Economic Policy Debates and  the Role of Think Tanks</vt:lpstr>
      <vt:lpstr>Frederic Bastiat (1801-1850)</vt:lpstr>
      <vt:lpstr>Petition of the Candlemakers</vt:lpstr>
      <vt:lpstr>That Which is Seen and  That Which is Unseen</vt:lpstr>
      <vt:lpstr>Bastiat on Trade</vt:lpstr>
      <vt:lpstr>Today’s Disputes: Trade</vt:lpstr>
      <vt:lpstr>Bastiat on “Machines”</vt:lpstr>
      <vt:lpstr>Today’s Disputes: Automation</vt:lpstr>
      <vt:lpstr>Bastiat on Credit</vt:lpstr>
      <vt:lpstr>Today’s Disputes: Credit and Credit Cards</vt:lpstr>
      <vt:lpstr>Lessons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Unseen Consequences</dc:title>
  <dc:creator>Iain Murray</dc:creator>
  <cp:lastModifiedBy>Iain Murray</cp:lastModifiedBy>
  <cp:revision>13</cp:revision>
  <dcterms:created xsi:type="dcterms:W3CDTF">2023-10-19T19:03:08Z</dcterms:created>
  <dcterms:modified xsi:type="dcterms:W3CDTF">2023-10-25T21:29:52Z</dcterms:modified>
</cp:coreProperties>
</file>